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" d="100"/>
          <a:sy n="10" d="100"/>
        </p:scale>
        <p:origin x="-352" y="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DB750-05C3-4745-8FD7-143476109E84}" type="datetimeFigureOut">
              <a:rPr lang="fr-FR" smtClean="0"/>
              <a:t>10/08/20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6DBDE-26DD-4007-8577-201F62CDCCA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25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6DBDE-26DD-4007-8577-201F62CDCCA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495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1AAF-5F2B-4D53-8A50-60D7446ABD6C}" type="datetime1">
              <a:rPr lang="fr-FR" smtClean="0"/>
              <a:t>10/08/20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27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8715-AEA0-40DE-AC40-4DDD324FE480}" type="datetime1">
              <a:rPr lang="fr-FR" smtClean="0"/>
              <a:t>10/08/20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00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B046-9F6B-44C8-94D4-C04BF2720C68}" type="datetime1">
              <a:rPr lang="fr-FR" smtClean="0"/>
              <a:t>10/08/20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66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60C3-B50D-450E-B8C0-0423F17230B9}" type="datetime1">
              <a:rPr lang="fr-FR" smtClean="0"/>
              <a:t>10/08/20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6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A8EC-B605-4AB3-9AFD-377875AA9347}" type="datetime1">
              <a:rPr lang="fr-FR" smtClean="0"/>
              <a:t>10/08/20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81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FC6-B670-497C-B16F-BE84CE11DBB9}" type="datetime1">
              <a:rPr lang="fr-FR" smtClean="0"/>
              <a:t>10/08/20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66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66FB-1CA7-4995-BF72-BC2B85C255C9}" type="datetime1">
              <a:rPr lang="fr-FR" smtClean="0"/>
              <a:t>10/08/20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68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B354-3B77-47E3-A6F5-054E9AD2DEEE}" type="datetime1">
              <a:rPr lang="fr-FR" smtClean="0"/>
              <a:t>10/08/20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132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4302-861C-4E79-930E-2CF9AFA9953C}" type="datetime1">
              <a:rPr lang="fr-FR" smtClean="0"/>
              <a:t>10/08/20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57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3246A-A283-4355-951C-F98A9600C505}" type="datetime1">
              <a:rPr lang="fr-FR" smtClean="0"/>
              <a:t>10/08/20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98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6E7D-EE43-40E5-92B7-4166AE79121D}" type="datetime1">
              <a:rPr lang="fr-FR" smtClean="0"/>
              <a:t>10/08/20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340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D19CE-C15A-45DA-A998-AF3268DAB474}" type="datetime1">
              <a:rPr lang="fr-FR" smtClean="0"/>
              <a:t>10/08/20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Xavier Casse-atelier gamification-LSF Montpellier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48468-0142-4B32-886B-D3A5DE736E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81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2619" y="89012"/>
            <a:ext cx="8744793" cy="2336618"/>
          </a:xfrm>
        </p:spPr>
        <p:txBody>
          <a:bodyPr>
            <a:normAutofit/>
          </a:bodyPr>
          <a:lstStyle/>
          <a:p>
            <a:r>
              <a:rPr lang="fr-FR" sz="4800" dirty="0" smtClean="0">
                <a:latin typeface="+mn-lt"/>
              </a:rPr>
              <a:t>Jeux vidéos et </a:t>
            </a:r>
            <a:r>
              <a:rPr lang="fr-FR" sz="4800" dirty="0" err="1" smtClean="0">
                <a:latin typeface="+mn-lt"/>
              </a:rPr>
              <a:t>gamification</a:t>
            </a:r>
            <a:r>
              <a:rPr lang="fr-FR" sz="4800" dirty="0" smtClean="0">
                <a:latin typeface="+mn-lt"/>
              </a:rPr>
              <a:t> (ludification)</a:t>
            </a:r>
            <a:endParaRPr lang="fr-FR" sz="4800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45975" y="2928238"/>
            <a:ext cx="9144000" cy="532992"/>
          </a:xfrm>
        </p:spPr>
        <p:txBody>
          <a:bodyPr>
            <a:normAutofit/>
          </a:bodyPr>
          <a:lstStyle/>
          <a:p>
            <a:r>
              <a:rPr lang="fr-FR" sz="2800" dirty="0" smtClean="0"/>
              <a:t>Pourquoi utiliser les jeux vidéos en classe de FLE?</a:t>
            </a:r>
            <a:endParaRPr lang="fr-FR" sz="2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856" y="3348483"/>
            <a:ext cx="2438405" cy="2438405"/>
          </a:xfrm>
          <a:prstGeom prst="rect">
            <a:avLst/>
          </a:prstGeom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07518" y="6356350"/>
            <a:ext cx="6820913" cy="365125"/>
          </a:xfrm>
        </p:spPr>
        <p:txBody>
          <a:bodyPr/>
          <a:lstStyle/>
          <a:p>
            <a:r>
              <a:rPr lang="fr-FR" dirty="0" smtClean="0"/>
              <a:t>Atelier </a:t>
            </a:r>
            <a:r>
              <a:rPr lang="fr-FR" dirty="0" err="1" smtClean="0"/>
              <a:t>gamification</a:t>
            </a:r>
            <a:r>
              <a:rPr lang="fr-FR" dirty="0" smtClean="0"/>
              <a:t>-Journées de formation du Groupement </a:t>
            </a:r>
            <a:r>
              <a:rPr lang="fr-FR" dirty="0" err="1" smtClean="0"/>
              <a:t>Fle</a:t>
            </a:r>
            <a:r>
              <a:rPr lang="fr-FR" dirty="0" smtClean="0"/>
              <a:t> Lyon 2018-Xavier Casse-LSF Montpellier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2528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gamification</a:t>
            </a:r>
            <a:r>
              <a:rPr lang="fr-FR" dirty="0" smtClean="0"/>
              <a:t> ou ludification en français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41911" y="6311789"/>
            <a:ext cx="6845188" cy="377319"/>
          </a:xfrm>
        </p:spPr>
        <p:txBody>
          <a:bodyPr/>
          <a:lstStyle/>
          <a:p>
            <a:r>
              <a:rPr lang="fr-FR" dirty="0"/>
              <a:t>Atelier </a:t>
            </a:r>
            <a:r>
              <a:rPr lang="fr-FR" dirty="0" err="1"/>
              <a:t>gamification</a:t>
            </a:r>
            <a:r>
              <a:rPr lang="fr-FR" dirty="0"/>
              <a:t>-Journées de formation du Groupement </a:t>
            </a:r>
            <a:r>
              <a:rPr lang="fr-FR" dirty="0" err="1"/>
              <a:t>Fle</a:t>
            </a:r>
            <a:r>
              <a:rPr lang="fr-FR" dirty="0"/>
              <a:t> Lyon 2018-Xavier Casse-LSF Montpellier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4294967295"/>
          </p:nvPr>
        </p:nvSpPr>
        <p:spPr>
          <a:xfrm>
            <a:off x="838200" y="2354783"/>
            <a:ext cx="10252610" cy="28322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 smtClean="0"/>
              <a:t>La </a:t>
            </a:r>
            <a:r>
              <a:rPr lang="fr-FR" sz="2400" dirty="0" err="1" smtClean="0"/>
              <a:t>gamification</a:t>
            </a:r>
            <a:r>
              <a:rPr lang="fr-FR" sz="2400" dirty="0" smtClean="0"/>
              <a:t> consiste à transposer les mécaniques du jeu dans un processus d’apprentissage et d’acquisition de connaissances.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On utilise les techniques de motivation du jeu pour: </a:t>
            </a:r>
          </a:p>
          <a:p>
            <a:r>
              <a:rPr lang="fr-FR" sz="2400" dirty="0"/>
              <a:t>f</a:t>
            </a:r>
            <a:r>
              <a:rPr lang="fr-FR" sz="2400" dirty="0" smtClean="0"/>
              <a:t>ixer des objectifs en vue d’accomplir une mission</a:t>
            </a:r>
            <a:endParaRPr lang="fr-FR" sz="2400" b="1" dirty="0" smtClean="0"/>
          </a:p>
          <a:p>
            <a:r>
              <a:rPr lang="fr-FR" sz="2400" dirty="0" smtClean="0"/>
              <a:t>impliquer par la compétition</a:t>
            </a:r>
          </a:p>
          <a:p>
            <a:r>
              <a:rPr lang="fr-FR" sz="2400" dirty="0" smtClean="0"/>
              <a:t>encourager à collaborer en équipe 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45961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88418"/>
            <a:ext cx="7927497" cy="776835"/>
          </a:xfrm>
        </p:spPr>
        <p:txBody>
          <a:bodyPr>
            <a:noAutofit/>
          </a:bodyPr>
          <a:lstStyle/>
          <a:p>
            <a:r>
              <a:rPr lang="fr-FR" sz="4400" dirty="0" smtClean="0"/>
              <a:t>Des exemples de </a:t>
            </a:r>
            <a:r>
              <a:rPr lang="fr-FR" sz="4400" dirty="0" err="1" smtClean="0"/>
              <a:t>gamification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81834" y="1764064"/>
            <a:ext cx="9144000" cy="1284611"/>
          </a:xfrm>
        </p:spPr>
        <p:txBody>
          <a:bodyPr>
            <a:normAutofit/>
          </a:bodyPr>
          <a:lstStyle/>
          <a:p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Les échecs, le jeu de go sont utilisés pour apprendre la stratégie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117752" y="6332074"/>
            <a:ext cx="6739991" cy="365125"/>
          </a:xfrm>
        </p:spPr>
        <p:txBody>
          <a:bodyPr/>
          <a:lstStyle/>
          <a:p>
            <a:r>
              <a:rPr lang="fr-FR" dirty="0"/>
              <a:t>Atelier </a:t>
            </a:r>
            <a:r>
              <a:rPr lang="fr-FR" dirty="0" err="1"/>
              <a:t>gamification</a:t>
            </a:r>
            <a:r>
              <a:rPr lang="fr-FR" dirty="0"/>
              <a:t>-Journées de formation du Groupement </a:t>
            </a:r>
            <a:r>
              <a:rPr lang="fr-FR" dirty="0" err="1"/>
              <a:t>Fle</a:t>
            </a:r>
            <a:r>
              <a:rPr lang="fr-FR" dirty="0"/>
              <a:t> Lyon 2018-Xavier Casse-LSF Montpellier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888" y="3014338"/>
            <a:ext cx="3092319" cy="291717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948" y="3333918"/>
            <a:ext cx="3886549" cy="207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434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15312" y="3523373"/>
            <a:ext cx="9144000" cy="165576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Les jeux de pistes ,chasse aux trésors, les « escape </a:t>
            </a:r>
            <a:r>
              <a:rPr lang="fr-FR" dirty="0" err="1" smtClean="0"/>
              <a:t>game</a:t>
            </a:r>
            <a:r>
              <a:rPr lang="fr-FR" dirty="0" smtClean="0"/>
              <a:t> » permettent de découvrir une thématique , une ville , un patrimoine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098237" y="6364442"/>
            <a:ext cx="6578150" cy="365125"/>
          </a:xfrm>
        </p:spPr>
        <p:txBody>
          <a:bodyPr/>
          <a:lstStyle/>
          <a:p>
            <a:r>
              <a:rPr lang="fr-FR" dirty="0"/>
              <a:t>Atelier </a:t>
            </a:r>
            <a:r>
              <a:rPr lang="fr-FR" dirty="0" err="1"/>
              <a:t>gamification</a:t>
            </a:r>
            <a:r>
              <a:rPr lang="fr-FR" dirty="0"/>
              <a:t>-Journées de formation du Groupement </a:t>
            </a:r>
            <a:r>
              <a:rPr lang="fr-FR" dirty="0" err="1"/>
              <a:t>Fle</a:t>
            </a:r>
            <a:r>
              <a:rPr lang="fr-FR" dirty="0"/>
              <a:t> Lyon 2018-Xavier Casse-LSF Montpellier</a:t>
            </a:r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1815312" y="1122362"/>
            <a:ext cx="7830394" cy="632858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Les escaliers musicaux poussent à l’effort physique par le jeu</a:t>
            </a:r>
            <a:endParaRPr lang="fr-FR" sz="2400" dirty="0">
              <a:latin typeface="+mn-lt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211" y="1984312"/>
            <a:ext cx="2590596" cy="129335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211" y="4336411"/>
            <a:ext cx="2590596" cy="168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33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1256962" y="169932"/>
            <a:ext cx="9144000" cy="653475"/>
          </a:xfrm>
        </p:spPr>
        <p:txBody>
          <a:bodyPr>
            <a:normAutofit fontScale="90000"/>
          </a:bodyPr>
          <a:lstStyle/>
          <a:p>
            <a:r>
              <a:rPr lang="fr-FR" sz="4900" dirty="0" smtClean="0"/>
              <a:t>Pourquoi</a:t>
            </a:r>
            <a:r>
              <a:rPr lang="fr-FR" sz="4400" dirty="0" smtClean="0"/>
              <a:t> utiliser la </a:t>
            </a:r>
            <a:r>
              <a:rPr lang="fr-FR" sz="4400" dirty="0" err="1" smtClean="0"/>
              <a:t>gamification</a:t>
            </a:r>
            <a:r>
              <a:rPr lang="fr-FR" sz="4400" dirty="0" smtClean="0"/>
              <a:t>?</a:t>
            </a:r>
            <a:endParaRPr lang="fr-FR" sz="4400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524000" y="1327094"/>
            <a:ext cx="9144000" cy="393070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Une TICE comme une </a:t>
            </a:r>
            <a:r>
              <a:rPr lang="fr-FR" dirty="0"/>
              <a:t>autre. </a:t>
            </a:r>
            <a:r>
              <a:rPr lang="fr-FR" dirty="0" smtClean="0"/>
              <a:t>(hot </a:t>
            </a:r>
            <a:r>
              <a:rPr lang="fr-FR" dirty="0" err="1" smtClean="0"/>
              <a:t>potatoes</a:t>
            </a:r>
            <a:r>
              <a:rPr lang="fr-FR" dirty="0" smtClean="0"/>
              <a:t> , </a:t>
            </a:r>
            <a:r>
              <a:rPr lang="fr-FR" dirty="0" err="1" smtClean="0"/>
              <a:t>kahoot</a:t>
            </a:r>
            <a:r>
              <a:rPr lang="fr-FR" dirty="0" smtClean="0"/>
              <a:t>…)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Le </a:t>
            </a:r>
            <a:r>
              <a:rPr lang="fr-FR" dirty="0"/>
              <a:t>jeu </a:t>
            </a:r>
            <a:r>
              <a:rPr lang="fr-FR" dirty="0" smtClean="0"/>
              <a:t>vidéo est la suite logique de l’utilisation </a:t>
            </a:r>
            <a:r>
              <a:rPr lang="fr-FR" dirty="0"/>
              <a:t>du numérique en </a:t>
            </a:r>
            <a:r>
              <a:rPr lang="fr-FR" dirty="0" smtClean="0"/>
              <a:t>classe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L’erreur permet d’apprendre, le système du « </a:t>
            </a:r>
            <a:r>
              <a:rPr lang="fr-FR" dirty="0" err="1" smtClean="0"/>
              <a:t>game</a:t>
            </a:r>
            <a:r>
              <a:rPr lang="fr-FR" dirty="0" smtClean="0"/>
              <a:t> over » est une invitation à réessayer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Pratique de l’approche actionnelle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Travail de toutes les compétences langagières (CO,CE,PO,PE)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Découverte de différents aspects socio-culturels (histoire, poésie, ethnologie… )  </a:t>
            </a:r>
            <a:endParaRPr lang="fr-FR" dirty="0"/>
          </a:p>
          <a:p>
            <a:pPr algn="l"/>
            <a:endParaRPr lang="fr-FR" dirty="0"/>
          </a:p>
          <a:p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01113" y="6323982"/>
            <a:ext cx="6629400" cy="376223"/>
          </a:xfrm>
        </p:spPr>
        <p:txBody>
          <a:bodyPr/>
          <a:lstStyle/>
          <a:p>
            <a:r>
              <a:rPr lang="fr-FR" dirty="0"/>
              <a:t>Atelier </a:t>
            </a:r>
            <a:r>
              <a:rPr lang="fr-FR" dirty="0" err="1"/>
              <a:t>gamification</a:t>
            </a:r>
            <a:r>
              <a:rPr lang="fr-FR" dirty="0"/>
              <a:t>-Journées de formation du Groupement </a:t>
            </a:r>
            <a:r>
              <a:rPr lang="fr-FR" dirty="0" err="1"/>
              <a:t>Fle</a:t>
            </a:r>
            <a:r>
              <a:rPr lang="fr-FR" dirty="0"/>
              <a:t> Lyon 2018-Xavier Casse-LSF Montpellier</a:t>
            </a:r>
          </a:p>
        </p:txBody>
      </p:sp>
    </p:spTree>
    <p:extLst>
      <p:ext uri="{BB962C8B-B14F-4D97-AF65-F5344CB8AC3E}">
        <p14:creationId xmlns:p14="http://schemas.microsoft.com/office/powerpoint/2010/main" val="2810216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2564" y="129473"/>
            <a:ext cx="11358520" cy="1715511"/>
          </a:xfrm>
        </p:spPr>
        <p:txBody>
          <a:bodyPr>
            <a:noAutofit/>
          </a:bodyPr>
          <a:lstStyle/>
          <a:p>
            <a:pPr algn="l"/>
            <a:r>
              <a:rPr lang="fr-FR" sz="4000" dirty="0"/>
              <a:t>L</a:t>
            </a:r>
            <a:r>
              <a:rPr lang="fr-FR" sz="4000" dirty="0" smtClean="0"/>
              <a:t>e </a:t>
            </a:r>
            <a:r>
              <a:rPr lang="fr-FR" sz="4000" dirty="0"/>
              <a:t>jeu vidéo est un média qui </a:t>
            </a:r>
            <a:r>
              <a:rPr lang="fr-FR" sz="4000" dirty="0" smtClean="0"/>
              <a:t>utilise plusieurs canaux</a:t>
            </a: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> </a:t>
            </a:r>
            <a:r>
              <a:rPr lang="fr-FR" sz="4400" b="1" dirty="0" smtClean="0"/>
              <a:t/>
            </a:r>
            <a:br>
              <a:rPr lang="fr-FR" sz="4400" b="1" dirty="0" smtClean="0"/>
            </a:br>
            <a:endParaRPr lang="fr-FR" sz="20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76699" y="6393105"/>
            <a:ext cx="7290250" cy="365125"/>
          </a:xfrm>
        </p:spPr>
        <p:txBody>
          <a:bodyPr/>
          <a:lstStyle/>
          <a:p>
            <a:r>
              <a:rPr lang="fr-FR" dirty="0"/>
              <a:t>Atelier </a:t>
            </a:r>
            <a:r>
              <a:rPr lang="fr-FR" dirty="0" err="1"/>
              <a:t>gamification</a:t>
            </a:r>
            <a:r>
              <a:rPr lang="fr-FR" dirty="0"/>
              <a:t>-Journées de formation du Groupement </a:t>
            </a:r>
            <a:r>
              <a:rPr lang="fr-FR" dirty="0" err="1"/>
              <a:t>Fle</a:t>
            </a:r>
            <a:r>
              <a:rPr lang="fr-FR" dirty="0"/>
              <a:t> Lyon 2018-Xavier Casse-LSF Montpellier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13" y="2129269"/>
            <a:ext cx="3085637" cy="262163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410160" y="1487555"/>
            <a:ext cx="70690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400" dirty="0"/>
              <a:t>On peut donc facilement accrocher des </a:t>
            </a:r>
            <a:r>
              <a:rPr lang="fr-FR" sz="2400" dirty="0" smtClean="0"/>
              <a:t>publics hétérogènes car </a:t>
            </a:r>
            <a:r>
              <a:rPr lang="fr-FR" sz="2400" dirty="0"/>
              <a:t>sont utilisés des </a:t>
            </a:r>
            <a:r>
              <a:rPr lang="fr-FR" sz="2400" dirty="0" smtClean="0"/>
              <a:t>textes, des images</a:t>
            </a:r>
            <a:r>
              <a:rPr lang="fr-FR" sz="2400" dirty="0"/>
              <a:t>, </a:t>
            </a:r>
            <a:r>
              <a:rPr lang="fr-FR" sz="2400" dirty="0" smtClean="0"/>
              <a:t>des </a:t>
            </a:r>
            <a:r>
              <a:rPr lang="fr-FR" sz="2400" dirty="0"/>
              <a:t>sons, </a:t>
            </a:r>
            <a:r>
              <a:rPr lang="fr-FR" sz="2400" dirty="0" smtClean="0"/>
              <a:t>des images </a:t>
            </a:r>
            <a:r>
              <a:rPr lang="fr-FR" sz="2400" dirty="0"/>
              <a:t>animées. </a:t>
            </a:r>
            <a:endParaRPr lang="fr-F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400" dirty="0"/>
              <a:t>Facilite la rétention d’informations du fait de ces canaux multiples et de </a:t>
            </a:r>
            <a:r>
              <a:rPr lang="fr-FR" sz="2400" dirty="0" smtClean="0"/>
              <a:t>l’expérience contextualisée </a:t>
            </a:r>
            <a:r>
              <a:rPr lang="fr-FR" sz="2400" dirty="0"/>
              <a:t>que vit l’apprenant</a:t>
            </a:r>
            <a:r>
              <a:rPr lang="fr-FR" sz="24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400" dirty="0"/>
              <a:t>Les jeux vidéos créent facilement de l’appétit, l’envie </a:t>
            </a:r>
            <a:r>
              <a:rPr lang="fr-FR" sz="2400" dirty="0" smtClean="0"/>
              <a:t>d’apprendre. Sur </a:t>
            </a:r>
            <a:r>
              <a:rPr lang="fr-FR" sz="2400" dirty="0"/>
              <a:t>le principe, défi/réalisation/plaisir.</a:t>
            </a:r>
          </a:p>
          <a:p>
            <a:r>
              <a:rPr lang="fr-FR" sz="2400" b="1" dirty="0"/>
              <a:t/>
            </a:r>
            <a:br>
              <a:rPr lang="fr-FR" sz="2400" b="1" dirty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0397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23405" y="404603"/>
            <a:ext cx="7976050" cy="987227"/>
          </a:xfrm>
        </p:spPr>
        <p:txBody>
          <a:bodyPr>
            <a:normAutofit/>
          </a:bodyPr>
          <a:lstStyle/>
          <a:p>
            <a:r>
              <a:rPr lang="fr-FR" sz="4400" dirty="0" smtClean="0"/>
              <a:t>Le jeu vidéo en question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338598"/>
            <a:ext cx="9144000" cy="3689968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Une </a:t>
            </a:r>
            <a:r>
              <a:rPr lang="fr-FR" sz="2800" dirty="0" smtClean="0"/>
              <a:t>vision </a:t>
            </a:r>
            <a:r>
              <a:rPr lang="fr-FR" sz="2800" dirty="0"/>
              <a:t>réductrice et caricaturale des </a:t>
            </a:r>
            <a:r>
              <a:rPr lang="fr-FR" sz="2800" dirty="0" smtClean="0"/>
              <a:t>médias </a:t>
            </a:r>
            <a:r>
              <a:rPr lang="fr-FR" sz="2800" dirty="0"/>
              <a:t>de </a:t>
            </a:r>
            <a:r>
              <a:rPr lang="fr-FR" sz="2800" dirty="0" smtClean="0"/>
              <a:t>masse. </a:t>
            </a:r>
          </a:p>
          <a:p>
            <a:pPr algn="l"/>
            <a:r>
              <a:rPr lang="fr-FR" sz="2800" dirty="0" smtClean="0"/>
              <a:t>        Jeu vidéo = violence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 smtClean="0"/>
              <a:t>Aujourd’hui</a:t>
            </a:r>
            <a:r>
              <a:rPr lang="fr-FR" sz="2800" dirty="0"/>
              <a:t>, les </a:t>
            </a:r>
            <a:r>
              <a:rPr lang="fr-FR" sz="2800" dirty="0" smtClean="0"/>
              <a:t>genres de </a:t>
            </a:r>
            <a:r>
              <a:rPr lang="fr-FR" sz="2800" dirty="0"/>
              <a:t>jeux vidéo sont </a:t>
            </a:r>
            <a:r>
              <a:rPr lang="fr-FR" sz="2800" dirty="0" smtClean="0"/>
              <a:t>nombreux </a:t>
            </a:r>
            <a:r>
              <a:rPr lang="fr-FR" sz="2800" dirty="0"/>
              <a:t>et </a:t>
            </a:r>
            <a:r>
              <a:rPr lang="fr-FR" sz="2800" dirty="0" smtClean="0"/>
              <a:t>variés. Le </a:t>
            </a:r>
            <a:r>
              <a:rPr lang="fr-FR" sz="2800" dirty="0"/>
              <a:t>média a énormément évolué avec la </a:t>
            </a:r>
            <a:r>
              <a:rPr lang="fr-FR" sz="2800" dirty="0" smtClean="0"/>
              <a:t>scène indépendante en </a:t>
            </a:r>
            <a:r>
              <a:rPr lang="fr-FR" sz="2800" dirty="0"/>
              <a:t>l’espace de </a:t>
            </a:r>
            <a:r>
              <a:rPr lang="fr-FR" sz="2800" dirty="0" smtClean="0"/>
              <a:t>                                                                  quelques décennies.</a:t>
            </a:r>
            <a:endParaRPr lang="fr-FR" sz="2800" dirty="0"/>
          </a:p>
          <a:p>
            <a:pPr algn="l"/>
            <a:endParaRPr lang="fr-FR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 smtClean="0"/>
              <a:t>Il </a:t>
            </a:r>
            <a:r>
              <a:rPr lang="fr-FR" sz="2800" dirty="0"/>
              <a:t>ne faut </a:t>
            </a:r>
            <a:r>
              <a:rPr lang="fr-FR" sz="2800" dirty="0" smtClean="0"/>
              <a:t>pas </a:t>
            </a:r>
            <a:r>
              <a:rPr lang="fr-FR" sz="2800" dirty="0"/>
              <a:t>réduire le jeu vidéo aux grands </a:t>
            </a:r>
            <a:r>
              <a:rPr lang="fr-FR" sz="2800" dirty="0" smtClean="0"/>
              <a:t>succès </a:t>
            </a:r>
            <a:r>
              <a:rPr lang="fr-FR" sz="2800" dirty="0"/>
              <a:t>du </a:t>
            </a:r>
            <a:r>
              <a:rPr lang="fr-FR" sz="2800" dirty="0" smtClean="0"/>
              <a:t>marché.</a:t>
            </a:r>
            <a:endParaRPr lang="fr-FR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2800" dirty="0" smtClean="0"/>
          </a:p>
          <a:p>
            <a:endParaRPr lang="fr-FR" dirty="0" smtClean="0"/>
          </a:p>
          <a:p>
            <a:r>
              <a:rPr lang="fr-FR" dirty="0" smtClean="0"/>
              <a:t> 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84790" y="6315890"/>
            <a:ext cx="6853280" cy="365125"/>
          </a:xfrm>
        </p:spPr>
        <p:txBody>
          <a:bodyPr/>
          <a:lstStyle/>
          <a:p>
            <a:r>
              <a:rPr lang="fr-FR" dirty="0"/>
              <a:t>Atelier </a:t>
            </a:r>
            <a:r>
              <a:rPr lang="fr-FR" dirty="0" err="1"/>
              <a:t>gamification</a:t>
            </a:r>
            <a:r>
              <a:rPr lang="fr-FR" dirty="0"/>
              <a:t>-Journées de formation du Groupement </a:t>
            </a:r>
            <a:r>
              <a:rPr lang="fr-FR" dirty="0" err="1"/>
              <a:t>Fle</a:t>
            </a:r>
            <a:r>
              <a:rPr lang="fr-FR" dirty="0"/>
              <a:t> Lyon 2018-Xavier Casse-LSF Montpellier</a:t>
            </a:r>
          </a:p>
        </p:txBody>
      </p:sp>
    </p:spTree>
    <p:extLst>
      <p:ext uri="{BB962C8B-B14F-4D97-AF65-F5344CB8AC3E}">
        <p14:creationId xmlns:p14="http://schemas.microsoft.com/office/powerpoint/2010/main" val="57316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154464" y="1023587"/>
            <a:ext cx="7976050" cy="987227"/>
          </a:xfrm>
        </p:spPr>
        <p:txBody>
          <a:bodyPr>
            <a:normAutofit fontScale="90000"/>
          </a:bodyPr>
          <a:lstStyle/>
          <a:p>
            <a:r>
              <a:rPr lang="fr-FR" sz="4400" dirty="0"/>
              <a:t>Référence:</a:t>
            </a:r>
            <a:r>
              <a:rPr lang="fr-FR" sz="2400" dirty="0"/>
              <a:t/>
            </a:r>
            <a:br>
              <a:rPr lang="fr-FR" sz="2400" dirty="0"/>
            </a:b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338598"/>
            <a:ext cx="9144000" cy="3689968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 smtClean="0"/>
              <a:t>James </a:t>
            </a:r>
            <a:r>
              <a:rPr lang="fr-FR" sz="2800" dirty="0"/>
              <a:t>Paul </a:t>
            </a:r>
            <a:r>
              <a:rPr lang="en-US" sz="2800" dirty="0"/>
              <a:t>Gee, avec “</a:t>
            </a:r>
            <a:r>
              <a:rPr lang="en-US" sz="2800" i="1" dirty="0"/>
              <a:t>What video games have to teach us about learning and literacy” </a:t>
            </a:r>
            <a:r>
              <a:rPr lang="en-US" sz="2800" i="1" dirty="0" smtClean="0"/>
              <a:t>2007</a:t>
            </a:r>
          </a:p>
          <a:p>
            <a:pPr algn="l"/>
            <a:endParaRPr lang="en-US" sz="2800" i="1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/>
              <a:t>Gabe </a:t>
            </a:r>
            <a:r>
              <a:rPr lang="de-DE" sz="2800" dirty="0" err="1"/>
              <a:t>Zichermann</a:t>
            </a:r>
            <a:r>
              <a:rPr lang="de-DE" sz="2800" dirty="0"/>
              <a:t>, </a:t>
            </a:r>
            <a:r>
              <a:rPr lang="de-DE" sz="2800" dirty="0" err="1"/>
              <a:t>avec</a:t>
            </a:r>
            <a:r>
              <a:rPr lang="de-DE" sz="2800" dirty="0"/>
              <a:t> </a:t>
            </a:r>
            <a:r>
              <a:rPr lang="en-US" sz="2800" dirty="0"/>
              <a:t>“ </a:t>
            </a:r>
            <a:r>
              <a:rPr lang="de-DE" sz="2800" i="1" dirty="0"/>
              <a:t>The </a:t>
            </a:r>
            <a:r>
              <a:rPr lang="fr-FR" sz="2800" i="1" dirty="0" err="1"/>
              <a:t>Gamification</a:t>
            </a:r>
            <a:r>
              <a:rPr lang="fr-FR" sz="2800" i="1" dirty="0"/>
              <a:t> </a:t>
            </a:r>
            <a:r>
              <a:rPr lang="fr-FR" sz="2800" i="1" dirty="0" err="1"/>
              <a:t>Revolution</a:t>
            </a:r>
            <a:r>
              <a:rPr lang="en-US" sz="2800" i="1" dirty="0"/>
              <a:t>” 2013 , </a:t>
            </a:r>
            <a:r>
              <a:rPr lang="en-US" sz="2800" i="1" dirty="0" err="1"/>
              <a:t>dans</a:t>
            </a:r>
            <a:r>
              <a:rPr lang="en-US" sz="2800" i="1" dirty="0"/>
              <a:t> le Ted Talks “how game make kids smarter”2011</a:t>
            </a:r>
            <a:br>
              <a:rPr lang="en-US" sz="2800" i="1" dirty="0"/>
            </a:br>
            <a:endParaRPr lang="fr-FR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i="1" dirty="0" smtClean="0"/>
              <a:t>Alexis </a:t>
            </a:r>
            <a:r>
              <a:rPr lang="en-US" sz="2800" i="1" dirty="0"/>
              <a:t>Hassler, “la gamification” et “</a:t>
            </a:r>
            <a:r>
              <a:rPr lang="en-US" sz="2800" i="1" dirty="0" err="1"/>
              <a:t>l’histoire</a:t>
            </a:r>
            <a:r>
              <a:rPr lang="en-US" sz="2800" i="1" dirty="0"/>
              <a:t> de la gamification” sur son blog </a:t>
            </a:r>
            <a:r>
              <a:rPr lang="en-US" sz="2800" i="1" u="sng" dirty="0"/>
              <a:t>https://flejeuxvideo.wordpress.com/</a:t>
            </a:r>
            <a:endParaRPr lang="fr-FR" sz="2800" dirty="0" smtClean="0"/>
          </a:p>
          <a:p>
            <a:endParaRPr lang="fr-FR" dirty="0" smtClean="0"/>
          </a:p>
          <a:p>
            <a:r>
              <a:rPr lang="fr-FR" dirty="0" smtClean="0"/>
              <a:t> 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33056" y="6356350"/>
            <a:ext cx="6925887" cy="365125"/>
          </a:xfrm>
        </p:spPr>
        <p:txBody>
          <a:bodyPr/>
          <a:lstStyle/>
          <a:p>
            <a:r>
              <a:rPr lang="fr-FR" dirty="0"/>
              <a:t>Atelier </a:t>
            </a:r>
            <a:r>
              <a:rPr lang="fr-FR" dirty="0" err="1"/>
              <a:t>gamification</a:t>
            </a:r>
            <a:r>
              <a:rPr lang="fr-FR" dirty="0"/>
              <a:t>-Journées de formation du Groupement </a:t>
            </a:r>
            <a:r>
              <a:rPr lang="fr-FR" dirty="0" err="1"/>
              <a:t>Fle</a:t>
            </a:r>
            <a:r>
              <a:rPr lang="fr-FR" dirty="0"/>
              <a:t> Lyon 2018-Xavier Casse-LSF Montpellier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51995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461</Words>
  <Application>Microsoft Macintosh PowerPoint</Application>
  <PresentationFormat>Personnalisé</PresentationFormat>
  <Paragraphs>54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Jeux vidéos et gamification (ludification)</vt:lpstr>
      <vt:lpstr>La gamification ou ludification en français</vt:lpstr>
      <vt:lpstr>Des exemples de gamification</vt:lpstr>
      <vt:lpstr>Les escaliers musicaux poussent à l’effort physique par le jeu</vt:lpstr>
      <vt:lpstr>Pourquoi utiliser la gamification?</vt:lpstr>
      <vt:lpstr>Le jeu vidéo est un média qui utilise plusieurs canaux   </vt:lpstr>
      <vt:lpstr>Le jeu vidéo en question</vt:lpstr>
      <vt:lpstr>Référence: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Jeux vidéos et gamification (ludification)</dc:title>
  <dc:creator>User</dc:creator>
  <cp:lastModifiedBy>FLE</cp:lastModifiedBy>
  <cp:revision>26</cp:revision>
  <dcterms:created xsi:type="dcterms:W3CDTF">2018-06-19T12:13:34Z</dcterms:created>
  <dcterms:modified xsi:type="dcterms:W3CDTF">2020-08-10T06:52:36Z</dcterms:modified>
</cp:coreProperties>
</file>